
<file path=[Content_Types].xml><?xml version="1.0" encoding="utf-8"?>
<Types xmlns="http://schemas.openxmlformats.org/package/2006/content-types">
  <Default Extension="png" ContentType="image/png"/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7" r:id="rId2"/>
    <p:sldId id="2540" r:id="rId3"/>
    <p:sldId id="2541" r:id="rId4"/>
    <p:sldId id="2543" r:id="rId5"/>
    <p:sldId id="2552" r:id="rId6"/>
    <p:sldId id="2544" r:id="rId7"/>
    <p:sldId id="2545" r:id="rId8"/>
    <p:sldId id="2560" r:id="rId9"/>
    <p:sldId id="2561" r:id="rId10"/>
    <p:sldId id="2546" r:id="rId11"/>
    <p:sldId id="2554" r:id="rId12"/>
    <p:sldId id="2555" r:id="rId13"/>
    <p:sldId id="2547" r:id="rId14"/>
    <p:sldId id="2548" r:id="rId15"/>
    <p:sldId id="2562" r:id="rId16"/>
    <p:sldId id="2566" r:id="rId17"/>
    <p:sldId id="2549" r:id="rId18"/>
    <p:sldId id="2563" r:id="rId19"/>
    <p:sldId id="2564" r:id="rId20"/>
    <p:sldId id="2550" r:id="rId21"/>
    <p:sldId id="2557" r:id="rId22"/>
    <p:sldId id="2558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/>
    <p:restoredTop sz="94660"/>
  </p:normalViewPr>
  <p:slideViewPr>
    <p:cSldViewPr showGuides="1">
      <p:cViewPr varScale="1">
        <p:scale>
          <a:sx n="111" d="100"/>
          <a:sy n="111" d="100"/>
        </p:scale>
        <p:origin x="786" y="10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88DBB8-DCEB-5B44-1CE9-C5691F3DEBE5}"/>
              </a:ext>
            </a:extLst>
          </p:cNvPr>
          <p:cNvSpPr txBox="1"/>
          <p:nvPr userDrawn="1"/>
        </p:nvSpPr>
        <p:spPr>
          <a:xfrm>
            <a:off x="381000" y="381000"/>
            <a:ext cx="3810000" cy="31393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典例导思；</a:t>
            </a:r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  <p:extLst>
      <p:ext uri="{BB962C8B-B14F-4D97-AF65-F5344CB8AC3E}">
        <p14:creationId xmlns:p14="http://schemas.microsoft.com/office/powerpoint/2010/main" val="300341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B2577-58E8-C337-2A86-0FC52E0F1E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/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D3DCF11-EE34-5BF8-17CF-BA2F3C045A47}"/>
              </a:ext>
            </a:extLst>
          </p:cNvPr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7A30E3-D660-0E44-9A86-AE9246720526}"/>
              </a:ext>
            </a:extLst>
          </p:cNvPr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 userDrawn="1"/>
        </p:nvSpPr>
        <p:spPr>
          <a:xfrm>
            <a:off x="479610" y="6120360"/>
            <a:ext cx="2055740" cy="737705"/>
          </a:xfrm>
          <a:prstGeom prst="rect">
            <a:avLst/>
          </a:prstGeom>
          <a:solidFill>
            <a:srgbClr val="8F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bin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bin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bin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TSlide_2_0_1.5_1.5_1.5_2.5_数学_0_1_0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>
            <a:extLst>
              <a:ext uri="{FF2B5EF4-FFF2-40B4-BE49-F238E27FC236}">
                <a16:creationId xmlns:a16="http://schemas.microsoft.com/office/drawing/2014/main" id="{C4B4FFC0-A671-7C82-EC2E-7FA956674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1484865"/>
            <a:ext cx="12192000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第19章　矩形、棱形与正方形</a:t>
            </a: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19.2　菱　形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eaLnBrk="1" fontAlgn="auto" latin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第2课时　菱形的判定</a:t>
            </a:r>
            <a:endParaRPr kumimoji="0" lang="zh-CN" altLang="en-US" sz="6000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5" name="yt_shape_10735"/>
          <p:cNvSpPr txBox="1"/>
          <p:nvPr/>
        </p:nvSpPr>
        <p:spPr>
          <a:xfrm>
            <a:off x="540000" y="1024064"/>
            <a:ext cx="683199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题型二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判定菱形 </a:t>
            </a:r>
          </a:p>
        </p:txBody>
      </p:sp>
      <p:sp>
        <p:nvSpPr>
          <p:cNvPr id="10736" name="yt_shape_10736"/>
          <p:cNvSpPr txBox="1"/>
          <p:nvPr/>
        </p:nvSpPr>
        <p:spPr>
          <a:xfrm>
            <a:off x="540119" y="1628850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10820"/>
              </a:rPr>
              <a:t>的垂直平分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上一点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a2b81"/>
              </a:rPr>
              <a:t>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737" name="yt_image_10737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0641" y="3284990"/>
            <a:ext cx="371071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616477">
            <a:extLst>
              <a:ext uri="{FF2B5EF4-FFF2-40B4-BE49-F238E27FC236}">
                <a16:creationId xmlns:a16="http://schemas.microsoft.com/office/drawing/2014/main" id="{C090B802-86F6-DEA8-E162-24740DB165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723427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9" name="yt_shape_10739"/>
          <p:cNvSpPr txBox="1"/>
          <p:nvPr/>
        </p:nvSpPr>
        <p:spPr>
          <a:xfrm>
            <a:off x="540000" y="911795"/>
            <a:ext cx="700832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的垂直平分线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40" name="yt_shape_10740"/>
          <p:cNvSpPr txBox="1"/>
          <p:nvPr/>
        </p:nvSpPr>
        <p:spPr>
          <a:xfrm>
            <a:off x="540000" y="1516581"/>
            <a:ext cx="521456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41" name="yt_shape_10741"/>
          <p:cNvSpPr txBox="1"/>
          <p:nvPr/>
        </p:nvSpPr>
        <p:spPr>
          <a:xfrm>
            <a:off x="540000" y="2121367"/>
            <a:ext cx="820897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742" name="yt_shape_10742"/>
          <p:cNvSpPr txBox="1"/>
          <p:nvPr/>
        </p:nvSpPr>
        <p:spPr>
          <a:xfrm>
            <a:off x="540000" y="2726153"/>
            <a:ext cx="467435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在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和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中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43" name="yt_shape_10743"/>
              <p:cNvSpPr txBox="1"/>
              <p:nvPr/>
            </p:nvSpPr>
            <p:spPr>
              <a:xfrm>
                <a:off x="540000" y="3330939"/>
                <a:ext cx="3786742" cy="176868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30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3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𝑩𝑨𝑭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𝑫𝑨𝑭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</m:t>
                            </m:r>
                            <m: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3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𝑨𝑭</m:t>
                            </m:r>
                            <m:r>
                              <m:rPr>
                                <m:nor/>
                              </m:rPr>
                              <a:rPr lang="zh-CN" altLang="zh-CN" sz="33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3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743" name="yt_shape_107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3330939"/>
                <a:ext cx="3786742" cy="1768689"/>
              </a:xfrm>
              <a:prstGeom prst="rect">
                <a:avLst/>
              </a:prstGeom>
              <a:blipFill>
                <a:blip r:embed="rId2"/>
                <a:stretch>
                  <a:fillRect l="-67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45" name="yt_shape_10745"/>
          <p:cNvSpPr txBox="1"/>
          <p:nvPr/>
        </p:nvSpPr>
        <p:spPr>
          <a:xfrm>
            <a:off x="540000" y="5013110"/>
            <a:ext cx="70870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S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0746" name="yt_shape_10746"/>
          <p:cNvSpPr txBox="1"/>
          <p:nvPr/>
        </p:nvSpPr>
        <p:spPr>
          <a:xfrm>
            <a:off x="540000" y="5617896"/>
            <a:ext cx="42655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9" name="yt_image_10737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7068" y="2482186"/>
            <a:ext cx="371071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9" grpId="0" build="allAtOnce"/>
      <p:bldP spid="10740" grpId="0" build="allAtOnce"/>
      <p:bldP spid="10741" grpId="0" build="allAtOnce"/>
      <p:bldP spid="10742" grpId="0" build="allAtOnce"/>
      <p:bldP spid="10743" grpId="0" build="allAtOnce"/>
      <p:bldP spid="10745" grpId="0" build="allAtOnce"/>
      <p:bldP spid="1074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7" name="yt_shape_10747"/>
          <p:cNvSpPr txBox="1"/>
          <p:nvPr/>
        </p:nvSpPr>
        <p:spPr>
          <a:xfrm>
            <a:off x="540000" y="1096616"/>
            <a:ext cx="438100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48" name="yt_shape_10748"/>
          <p:cNvSpPr txBox="1"/>
          <p:nvPr/>
        </p:nvSpPr>
        <p:spPr>
          <a:xfrm>
            <a:off x="540000" y="1575427"/>
            <a:ext cx="435535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49" name="yt_shape_10749"/>
          <p:cNvSpPr txBox="1"/>
          <p:nvPr/>
        </p:nvSpPr>
        <p:spPr>
          <a:xfrm>
            <a:off x="540000" y="2054238"/>
            <a:ext cx="283891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50" name="yt_shape_10750"/>
          <p:cNvSpPr txBox="1"/>
          <p:nvPr/>
        </p:nvSpPr>
        <p:spPr>
          <a:xfrm>
            <a:off x="540000" y="2533049"/>
            <a:ext cx="426559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751" name="yt_shape_10751"/>
          <p:cNvSpPr txBox="1"/>
          <p:nvPr/>
        </p:nvSpPr>
        <p:spPr>
          <a:xfrm>
            <a:off x="540000" y="3011860"/>
            <a:ext cx="484427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52" name="yt_shape_10752"/>
          <p:cNvSpPr txBox="1"/>
          <p:nvPr/>
        </p:nvSpPr>
        <p:spPr>
          <a:xfrm>
            <a:off x="540000" y="3490671"/>
            <a:ext cx="440665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53" name="yt_shape_10753"/>
          <p:cNvSpPr txBox="1"/>
          <p:nvPr/>
        </p:nvSpPr>
        <p:spPr>
          <a:xfrm>
            <a:off x="540000" y="3969482"/>
            <a:ext cx="274915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754" name="yt_shape_10754"/>
          <p:cNvSpPr txBox="1"/>
          <p:nvPr/>
        </p:nvSpPr>
        <p:spPr>
          <a:xfrm>
            <a:off x="540000" y="4448293"/>
            <a:ext cx="5677836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55" name="yt_shape_10755"/>
          <p:cNvSpPr txBox="1"/>
          <p:nvPr/>
        </p:nvSpPr>
        <p:spPr>
          <a:xfrm>
            <a:off x="540000" y="4927104"/>
            <a:ext cx="521456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pic>
        <p:nvPicPr>
          <p:cNvPr id="11" name="yt_image_10737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6025" y="1822701"/>
            <a:ext cx="371071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yt_shape_10756"/>
          <p:cNvSpPr txBox="1"/>
          <p:nvPr/>
        </p:nvSpPr>
        <p:spPr>
          <a:xfrm>
            <a:off x="540000" y="5405914"/>
            <a:ext cx="48282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47" grpId="0" build="allAtOnce"/>
      <p:bldP spid="10748" grpId="0" build="allAtOnce"/>
      <p:bldP spid="10749" grpId="0" build="allAtOnce"/>
      <p:bldP spid="10750" grpId="0" build="allAtOnce"/>
      <p:bldP spid="10751" grpId="0" build="allAtOnce"/>
      <p:bldP spid="10752" grpId="0" build="allAtOnce"/>
      <p:bldP spid="10753" grpId="0" build="allAtOnce"/>
      <p:bldP spid="10754" grpId="0" build="allAtOnce"/>
      <p:bldP spid="10755" grpId="0" build="allAtOnce"/>
      <p:bldP spid="1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9" name="yt_shape_10759"/>
          <p:cNvSpPr txBox="1"/>
          <p:nvPr/>
        </p:nvSpPr>
        <p:spPr>
          <a:xfrm>
            <a:off x="540119" y="1556870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小星同学在作线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的垂直平分线时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7dc10"/>
              </a:rPr>
              <a:t>是这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样操作的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分别以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为圆心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大于线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a72f9"/>
              </a:rPr>
              <a:t>长度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一半的长为半径画弧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相交于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则直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3efe1"/>
              </a:rPr>
              <a:t>即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为所求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7a271"/>
              </a:rPr>
              <a:t>根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  <a:sym typeface="_⨹_8_7a271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7a271"/>
              </a:rPr>
              <a:t>据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7a271"/>
              </a:rPr>
              <a:t>她的作图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8_7a271"/>
              </a:rPr>
              <a:t>方法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可知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一</a:t>
            </a:r>
            <a:endParaRPr lang="en-US" altLang="zh-CN" sz="3600" b="1" i="0" u="none" smtClean="0">
              <a:solidFill>
                <a:srgbClr val="000000"/>
              </a:solidFill>
              <a:effectLst/>
              <a:latin typeface="Times New Roman" pitchFamily="36"/>
              <a:ea typeface="宋体" pitchFamily="36"/>
            </a:endParaRP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763" name="yt_table_10763_skip" title="H_86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10898"/>
              </p:ext>
            </p:extLst>
          </p:nvPr>
        </p:nvGraphicFramePr>
        <p:xfrm>
          <a:off x="540085" y="4869100"/>
          <a:ext cx="6737668" cy="1097280"/>
        </p:xfrm>
        <a:graphic>
          <a:graphicData uri="http://schemas.openxmlformats.org/drawingml/2006/table">
            <a:tbl>
              <a:tblPr/>
              <a:tblGrid>
                <a:gridCol w="3605530">
                  <a:extLst>
                    <a:ext uri="{9D8B030D-6E8A-4147-A177-3AD203B41FA5}">
                      <a16:colId xmlns:a16="http://schemas.microsoft.com/office/drawing/2014/main" val="10044"/>
                    </a:ext>
                  </a:extLst>
                </a:gridCol>
                <a:gridCol w="3132138">
                  <a:extLst>
                    <a:ext uri="{9D8B030D-6E8A-4147-A177-3AD203B41FA5}">
                      <a16:colId xmlns:a16="http://schemas.microsoft.com/office/drawing/2014/main" val="100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矩形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菱形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正方形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等腰梯形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  <p:grpSp>
        <p:nvGrpSpPr>
          <p:cNvPr id="10760" name="yt_shape_10760_skip" title="H_231.8315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256150" y="3156478"/>
            <a:ext cx="2547172" cy="2944260"/>
            <a:chOff x="-731148" y="0"/>
            <a:chExt cx="2547172" cy="2944260"/>
          </a:xfrm>
        </p:grpSpPr>
        <p:pic>
          <p:nvPicPr>
            <p:cNvPr id="2" name="yt_image_10760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480905" cy="2354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62" name="yt_shape_10762" descr="{&quot;rangeId&quot;:0,&quot;IgnoreLineSpacing&quot;:1}"/>
            <p:cNvSpPr txBox="1"/>
            <p:nvPr/>
          </p:nvSpPr>
          <p:spPr>
            <a:xfrm>
              <a:off x="-731148" y="2390262"/>
              <a:ext cx="2547172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ctr" eaLnBrk="1" latinLnBrk="0" hangingPunct="0">
                <a:lnSpc>
                  <a:spcPct val="100000"/>
                </a:lnSpc>
              </a:pPr>
              <a:r>
                <a:rPr lang="zh-CN" altLang="zh-CN" sz="3600" b="1" i="1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　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3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6B7B8A4-14C7-2A9E-2D98-46977FDE555E}"/>
              </a:ext>
            </a:extLst>
          </p:cNvPr>
          <p:cNvSpPr txBox="1"/>
          <p:nvPr/>
        </p:nvSpPr>
        <p:spPr>
          <a:xfrm>
            <a:off x="2226879" y="4226848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yt_image_10757" title="H_37.12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1056998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5" name="yt_shape_10765"/>
          <p:cNvSpPr txBox="1"/>
          <p:nvPr/>
        </p:nvSpPr>
        <p:spPr>
          <a:xfrm>
            <a:off x="540119" y="1108879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在菱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将对角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6_642a7"/>
              </a:rPr>
              <a:t>分别向两端延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长到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3858"/>
              </a:rPr>
              <a:t>、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grpSp>
        <p:nvGrpSpPr>
          <p:cNvPr id="10766" name="yt_shape_10766" title="H_259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4793367" y="2780955"/>
            <a:ext cx="2605265" cy="3301448"/>
            <a:chOff x="0" y="0"/>
            <a:chExt cx="2605265" cy="3301448"/>
          </a:xfrm>
        </p:grpSpPr>
        <p:pic>
          <p:nvPicPr>
            <p:cNvPr id="2" name="yt_image_10766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05265" cy="271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68" name="yt_shape_10768" descr="{&quot;rangeId&quot;:0,&quot;IgnoreLineSpacing&quot;:1}"/>
            <p:cNvSpPr txBox="1"/>
            <p:nvPr/>
          </p:nvSpPr>
          <p:spPr>
            <a:xfrm>
              <a:off x="274160" y="2747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0" name="yt_shape_10770"/>
          <p:cNvSpPr txBox="1"/>
          <p:nvPr/>
        </p:nvSpPr>
        <p:spPr>
          <a:xfrm>
            <a:off x="540000" y="972030"/>
            <a:ext cx="6448881" cy="512115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DA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BC</a:t>
            </a:r>
            <a:r>
              <a:rPr lang="en-US" altLang="zh-CN" sz="33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3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3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grpSp>
        <p:nvGrpSpPr>
          <p:cNvPr id="3" name="yt_shape_10766" title="H_259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6987998" y="1412860"/>
            <a:ext cx="2605265" cy="3301448"/>
            <a:chOff x="0" y="0"/>
            <a:chExt cx="2605265" cy="3301448"/>
          </a:xfrm>
        </p:grpSpPr>
        <p:pic>
          <p:nvPicPr>
            <p:cNvPr id="4" name="yt_image_10766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05265" cy="271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768" descr="{&quot;rangeId&quot;:0,&quot;IgnoreLineSpacing&quot;:1}"/>
            <p:cNvSpPr txBox="1"/>
            <p:nvPr/>
          </p:nvSpPr>
          <p:spPr>
            <a:xfrm>
              <a:off x="480338" y="2747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70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t_shape_2">
            <a:extLst>
              <a:ext uri="{FF2B5EF4-FFF2-40B4-BE49-F238E27FC236}">
                <a16:creationId xmlns:a16="http://schemas.microsoft.com/office/drawing/2014/main" id="{E2CB26D6-03FF-84BD-1923-37B40B493817}"/>
              </a:ext>
            </a:extLst>
          </p:cNvPr>
          <p:cNvSpPr txBox="1"/>
          <p:nvPr/>
        </p:nvSpPr>
        <p:spPr>
          <a:xfrm>
            <a:off x="540000" y="2141004"/>
            <a:ext cx="8053487" cy="221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rtlCol="0">
            <a:noAutofit/>
          </a:bodyPr>
          <a:lstStyle/>
          <a:p>
            <a:pPr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endParaRPr lang="en-US" altLang="zh-CN" sz="3600" b="1">
              <a:solidFill>
                <a:srgbClr val="FF0000"/>
              </a:solidFill>
              <a:latin typeface="宋体" pitchFamily="36"/>
              <a:ea typeface="宋体" pitchFamily="36"/>
            </a:endParaRPr>
          </a:p>
          <a:p>
            <a:pPr lvl="0" hangingPunct="0"/>
            <a:r>
              <a:rPr lang="en-US" altLang="zh-CN" sz="3600" b="1" smtClean="0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spc="375" smtClean="0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 </a:t>
            </a:r>
          </a:p>
          <a:p>
            <a:pPr lvl="0" hangingPunct="0"/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同理可证</a:t>
            </a:r>
            <a:r>
              <a:rPr lang="en-US" altLang="zh-CN" sz="3600" b="1" spc="375">
                <a:solidFill>
                  <a:srgbClr val="FF0000"/>
                </a:solidFill>
                <a:latin typeface="Cambria Math" pitchFamily="36"/>
                <a:ea typeface="Cambria Math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DC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≌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△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BA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  <a:r>
              <a:rPr lang="en-US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spc="375">
                <a:solidFill>
                  <a:srgbClr val="FF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，</a:t>
            </a:r>
          </a:p>
          <a:p>
            <a:pPr lvl="0" hangingPunct="0"/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spc="375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BED</a:t>
            </a:r>
            <a:r>
              <a:rPr lang="en-US" altLang="zh-CN" sz="3600" b="1" i="1" spc="375">
                <a:solidFill>
                  <a:srgbClr val="FF0000"/>
                </a:solidFill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>
                <a:solidFill>
                  <a:srgbClr val="FF0000"/>
                </a:solidFill>
                <a:latin typeface="Times New Roman" pitchFamily="36"/>
                <a:ea typeface="黑体" pitchFamily="36"/>
              </a:rPr>
              <a:t>是菱形</a:t>
            </a:r>
            <a:r>
              <a:rPr lang="en-US" altLang="zh-CN" sz="3600" b="1">
                <a:solidFill>
                  <a:srgbClr val="FF0000"/>
                </a:solidFill>
                <a:latin typeface="宋体" pitchFamily="36"/>
                <a:ea typeface="宋体" pitchFamily="36"/>
              </a:rPr>
              <a:t>.</a:t>
            </a:r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4" name="yt_shape_10766" title="H_259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593487" y="1922739"/>
            <a:ext cx="2605265" cy="3301448"/>
            <a:chOff x="0" y="0"/>
            <a:chExt cx="2605265" cy="3301448"/>
          </a:xfrm>
        </p:grpSpPr>
        <p:pic>
          <p:nvPicPr>
            <p:cNvPr id="5" name="yt_image_10766">
              <a:extLst>
                <a:ext uri="">
                  <a16:creationId xmlns="" xmlns:a16="http://schemas.microsoft.com/office/drawing/2014/main" xmlns:a14="http://schemas.microsoft.com/office/drawing/2010/main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05265" cy="271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yt_shape_10768" descr="{&quot;rangeId&quot;:0,&quot;IgnoreLineSpacing&quot;:1}"/>
            <p:cNvSpPr txBox="1"/>
            <p:nvPr/>
          </p:nvSpPr>
          <p:spPr>
            <a:xfrm>
              <a:off x="480338" y="27474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4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1" name="yt_shape_10771"/>
          <p:cNvSpPr txBox="1"/>
          <p:nvPr/>
        </p:nvSpPr>
        <p:spPr>
          <a:xfrm>
            <a:off x="540000" y="1278770"/>
            <a:ext cx="683199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题型三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判定菱形 </a:t>
            </a:r>
          </a:p>
        </p:txBody>
      </p:sp>
      <p:sp>
        <p:nvSpPr>
          <p:cNvPr id="10772" name="yt_shape_10772"/>
          <p:cNvSpPr txBox="1"/>
          <p:nvPr/>
        </p:nvSpPr>
        <p:spPr>
          <a:xfrm>
            <a:off x="540119" y="1883556"/>
            <a:ext cx="11492915" cy="169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800" b="0" i="0" u="none">
                <a:solidFill>
                  <a:srgbClr val="1EE3CF"/>
                </a:solidFill>
                <a:effectLst/>
                <a:latin typeface="Times New Roman" pitchFamily="38"/>
                <a:ea typeface="Times New Roman" pitchFamily="38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</a:t>
            </a:r>
            <a:r>
              <a:rPr lang="en-US" altLang="zh-CN" sz="3200" b="0" i="0" u="none">
                <a:solidFill>
                  <a:srgbClr val="1EE3CF"/>
                </a:solidFill>
                <a:effectLst/>
                <a:latin typeface="Times New Roman" pitchFamily="32"/>
                <a:ea typeface="宋体" pitchFamily="3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陕西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a4eb"/>
              </a:rPr>
              <a:t>＝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经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22e8b"/>
              </a:rPr>
              <a:t>在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pic>
        <p:nvPicPr>
          <p:cNvPr id="3" name="yt_shape_1731295616998">
            <a:extLst>
              <a:ext uri="{FF2B5EF4-FFF2-40B4-BE49-F238E27FC236}">
                <a16:creationId xmlns:a16="http://schemas.microsoft.com/office/drawing/2014/main" id="{1CF8872C-A823-5E8C-B9EC-C8FB781D86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1981967"/>
            <a:ext cx="679642" cy="382299"/>
          </a:xfrm>
          <a:prstGeom prst="rect">
            <a:avLst/>
          </a:prstGeom>
        </p:spPr>
      </p:pic>
      <p:pic>
        <p:nvPicPr>
          <p:cNvPr id="5" name="yt_image_10775" title="H_171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6771" y="3627115"/>
            <a:ext cx="3278457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3" name="yt_shape_10773"/>
          <p:cNvSpPr txBox="1"/>
          <p:nvPr/>
        </p:nvSpPr>
        <p:spPr>
          <a:xfrm>
            <a:off x="540000" y="1015735"/>
            <a:ext cx="711733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sp>
        <p:nvSpPr>
          <p:cNvPr id="2" name="yt_shape_10774"/>
          <p:cNvSpPr txBox="1"/>
          <p:nvPr/>
        </p:nvSpPr>
        <p:spPr>
          <a:xfrm>
            <a:off x="540000" y="1628875"/>
            <a:ext cx="6931385" cy="4431983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点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的中点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5" name="yt_image_10775" title="H_171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555" y="2339975"/>
            <a:ext cx="3278457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7" name="yt_shape_10777"/>
          <p:cNvSpPr txBox="1"/>
          <p:nvPr/>
        </p:nvSpPr>
        <p:spPr>
          <a:xfrm>
            <a:off x="540120" y="1000365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3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3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3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3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8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且</a:t>
            </a:r>
            <a:r>
              <a:rPr lang="en-US" altLang="zh-CN" sz="33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EB</a:t>
            </a:r>
            <a:r>
              <a:rPr lang="en-US" altLang="zh-CN" sz="33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3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3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EC</a:t>
            </a:r>
            <a:r>
              <a:rPr lang="en-US" altLang="zh-CN" sz="33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zh-CN" altLang="zh-CN" sz="33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</a:t>
            </a:r>
            <a:r>
              <a:rPr lang="zh-CN" altLang="zh-CN" sz="3300" b="1" i="0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ded1e"/>
              </a:rPr>
              <a:t>形</a:t>
            </a:r>
            <a:r>
              <a:rPr lang="en-US" altLang="zh-CN" sz="3300" b="1" i="1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AEC</a:t>
            </a:r>
            <a:r>
              <a:rPr lang="en-US" altLang="zh-CN" sz="3300" b="1" i="1" u="none" spc="375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3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的面积</a:t>
            </a:r>
            <a:r>
              <a:rPr lang="en-US" altLang="zh-CN" sz="33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yt_shape_10778"/>
              <p:cNvSpPr txBox="1"/>
              <p:nvPr/>
            </p:nvSpPr>
            <p:spPr>
              <a:xfrm>
                <a:off x="540119" y="2132910"/>
                <a:ext cx="11111880" cy="396027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Rt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由勾股定理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000" b="1" i="0" u="none" spc="-200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en-US" altLang="zh-CN" sz="3000" b="1" i="0" u="none" spc="-200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EC</a:t>
                </a:r>
                <a:r>
                  <a:rPr lang="en-US" altLang="zh-CN" sz="3000" b="1" i="0" u="none" spc="-200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即</a:t>
                </a:r>
                <a:r>
                  <a:rPr lang="en-US" altLang="zh-CN" sz="30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4</a:t>
                </a:r>
                <a:r>
                  <a:rPr lang="en-US" altLang="zh-CN" sz="3000" b="1" i="0" u="none" spc="-200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0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en-US" altLang="zh-CN" sz="3000" b="1" i="0" u="none" spc="-200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＝（</a:t>
                </a:r>
                <a:r>
                  <a:rPr lang="en-US" altLang="zh-CN" sz="30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8</a:t>
                </a:r>
                <a:r>
                  <a:rPr lang="zh-CN" altLang="zh-CN" sz="3000" b="1" i="0" u="none" spc="-2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9a8d3"/>
                  </a:rPr>
                  <a:t>－</a:t>
                </a:r>
                <a:r>
                  <a:rPr lang="en-US" altLang="zh-CN" sz="3000" b="1" i="1" u="none" spc="-2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en-US" altLang="zh-CN" sz="3000" b="1" i="0" u="none" spc="-200" baseline="300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000" b="1" i="0" u="none" spc="-2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000" b="1" i="0" u="none" spc="-200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得</a:t>
                </a:r>
                <a:r>
                  <a:rPr lang="en-US" altLang="zh-CN" sz="3000" b="1" i="1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ED</a:t>
                </a:r>
                <a:r>
                  <a:rPr lang="zh-CN" altLang="zh-CN" sz="3000" b="1" i="0" u="none" spc="-20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-20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 spc="-200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×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endParaRPr lang="en-US" altLang="zh-CN" sz="3000" b="1" i="0" u="none" smtClean="0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  <a:p>
                <a:pPr hangingPunct="0"/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菱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AEC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F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的面积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𝑬𝑭</m:t>
                        </m:r>
                        <m:r>
                          <m:rPr>
                            <m:nor/>
                          </m:rPr>
                          <a:rPr lang="en-US" altLang="zh-CN" sz="3000" b="1">
                            <a:solidFill>
                              <a:srgbClr val="FF0000"/>
                            </a:solidFill>
                            <a:latin typeface="Times New Roman" panose="02040503050406030204" pitchFamily="72" charset="0"/>
                            <a:ea typeface="宋体" panose="02040503050406030204" pitchFamily="72" charset="0"/>
                          </a:rPr>
                          <m:t>·</m:t>
                        </m:r>
                        <m: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𝟔</m:t>
                        </m:r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×</m:t>
                        </m:r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3000" b="1">
                            <a:solidFill>
                              <a:srgbClr val="FF0000"/>
                            </a:solidFill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24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30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en-US" altLang="zh-CN" sz="30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3" name="yt_shape_107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2132910"/>
                <a:ext cx="11111880" cy="3960275"/>
              </a:xfrm>
              <a:prstGeom prst="rect">
                <a:avLst/>
              </a:prstGeom>
              <a:blipFill>
                <a:blip r:embed="rId2"/>
                <a:stretch>
                  <a:fillRect l="-2141" t="-3692" b="-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80" name="yt_image_10780" title="H_171.5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4145" y="1988900"/>
            <a:ext cx="3278457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" name="yt_shape_10690"/>
          <p:cNvSpPr txBox="1"/>
          <p:nvPr/>
        </p:nvSpPr>
        <p:spPr>
          <a:xfrm>
            <a:off x="540119" y="1310007"/>
            <a:ext cx="11492915" cy="38779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菱形的判定方法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定义判定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有一组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9_a691c,isEnd"/>
              </a:rPr>
              <a:t>相等的平行四边形是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</a:t>
            </a:r>
            <a:r>
              <a:rPr sz="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都相等的四边形是菱形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判定定理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对角线互相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</a:t>
            </a:r>
            <a:r>
              <a:rPr sz="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100" spc="-100">
                <a:latin typeface="Times New Roman"/>
              </a:rPr>
              <a:t>⁠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7_49c41,isEnd"/>
              </a:rPr>
              <a:t>的平行四边形是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；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每条对角线</a:t>
            </a:r>
            <a:r>
              <a:rPr sz="3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      </a:t>
            </a:r>
            <a:r>
              <a:rPr sz="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的四边形是菱形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815DAC5-722B-827F-4063-33844EB0116E}"/>
              </a:ext>
            </a:extLst>
          </p:cNvPr>
          <p:cNvSpPr txBox="1"/>
          <p:nvPr/>
        </p:nvSpPr>
        <p:spPr>
          <a:xfrm>
            <a:off x="5725371" y="1811841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邻边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B7E9DFB-1AE8-5B99-8171-0706D55511AA}"/>
              </a:ext>
            </a:extLst>
          </p:cNvPr>
          <p:cNvSpPr txBox="1"/>
          <p:nvPr/>
        </p:nvSpPr>
        <p:spPr>
          <a:xfrm>
            <a:off x="4577608" y="2909121"/>
            <a:ext cx="20152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四条边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2D0C4D3-2461-2974-F121-300EA1C581D5}"/>
              </a:ext>
            </a:extLst>
          </p:cNvPr>
          <p:cNvSpPr txBox="1"/>
          <p:nvPr/>
        </p:nvSpPr>
        <p:spPr>
          <a:xfrm>
            <a:off x="6871546" y="3457761"/>
            <a:ext cx="155644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垂直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648E51D-D511-3B7C-E15F-76987C93CD7B}"/>
              </a:ext>
            </a:extLst>
          </p:cNvPr>
          <p:cNvSpPr txBox="1"/>
          <p:nvPr/>
        </p:nvSpPr>
        <p:spPr>
          <a:xfrm>
            <a:off x="4349008" y="4555041"/>
            <a:ext cx="3391598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  <a:cs typeface="+mn-cs"/>
              </a:rPr>
              <a:t>平分一组对角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  <a:cs typeface="+mn-cs"/>
              </a:rPr>
              <a:t>　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3" name="yt_shape_10783"/>
          <p:cNvSpPr txBox="1"/>
          <p:nvPr/>
        </p:nvSpPr>
        <p:spPr>
          <a:xfrm>
            <a:off x="540000" y="1224176"/>
            <a:ext cx="1672061" cy="469359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50" b="0" i="0" u="none" spc="12276">
                <a:solidFill>
                  <a:srgbClr val="1EE3CF"/>
                </a:solidFill>
                <a:effectLst/>
                <a:latin typeface="Times New Roman" pitchFamily="30"/>
                <a:ea typeface="宋体" pitchFamily="30"/>
              </a:rPr>
              <a:t> </a:t>
            </a:r>
          </a:p>
        </p:txBody>
      </p:sp>
      <p:pic>
        <p:nvPicPr>
          <p:cNvPr id="10782" name="yt_image_10782" title="H_37.12496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1052835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85" name="yt_shape_10785"/>
          <p:cNvSpPr txBox="1"/>
          <p:nvPr/>
        </p:nvSpPr>
        <p:spPr>
          <a:xfrm>
            <a:off x="540000" y="1574997"/>
            <a:ext cx="7723268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5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786" name="yt_image_10786" title="H_215.01024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7855" y="2132910"/>
            <a:ext cx="3968955" cy="273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yt_shape_10788"/>
          <p:cNvSpPr txBox="1"/>
          <p:nvPr/>
        </p:nvSpPr>
        <p:spPr>
          <a:xfrm>
            <a:off x="540119" y="4913184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尺规作图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过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作线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段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的垂线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垂足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53820"/>
              </a:rPr>
              <a:t>；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保留作图痕迹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不写作法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不下结论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9" name="yt_shape_10789"/>
          <p:cNvSpPr txBox="1"/>
          <p:nvPr/>
        </p:nvSpPr>
        <p:spPr>
          <a:xfrm>
            <a:off x="540119" y="1556870"/>
            <a:ext cx="7197483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解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：（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如图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垂</a:t>
            </a:r>
            <a:r>
              <a:rPr lang="zh-CN" altLang="zh-CN" sz="36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线</a:t>
            </a:r>
            <a:r>
              <a:rPr lang="en-US" altLang="zh-CN" sz="36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即为所求</a:t>
            </a:r>
            <a:r>
              <a:rPr lang="en-US" altLang="zh-CN" sz="36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2" name="yt_image_10790" title="H_198">
            <a:extLst>
              <a:ext uri="">
                <a16:creationId xmlns="" xmlns:a16="http://schemas.microsoft.com/office/drawing/2014/main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2200" y="2280011"/>
            <a:ext cx="3667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EEE602C-B12B-0F33-E5C5-093A6CA756B6}"/>
              </a:ext>
            </a:extLst>
          </p:cNvPr>
          <p:cNvSpPr txBox="1"/>
          <p:nvPr/>
        </p:nvSpPr>
        <p:spPr>
          <a:xfrm>
            <a:off x="5004244" y="4783805"/>
            <a:ext cx="224383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楷体" pitchFamily="36"/>
                <a:cs typeface="+mn-cs"/>
              </a:rPr>
              <a:t>（第</a:t>
            </a:r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楷体" pitchFamily="36"/>
                <a:cs typeface="+mn-cs"/>
              </a:rPr>
              <a:t>5</a:t>
            </a:r>
            <a:r>
              <a:rPr kumimoji="0" lang="zh-CN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楷体" pitchFamily="36"/>
                <a:cs typeface="+mn-cs"/>
              </a:rPr>
              <a:t>题）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89" grpId="0" build="allAtOnce"/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4" name="yt_shape_10794"/>
          <p:cNvSpPr txBox="1"/>
          <p:nvPr/>
        </p:nvSpPr>
        <p:spPr>
          <a:xfrm>
            <a:off x="540119" y="996328"/>
            <a:ext cx="11492915" cy="49859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与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7813,isEnd"/>
              </a:rPr>
              <a:t>、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2d215,isEnd"/>
              </a:rPr>
              <a:t>.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请完成下面的证明过程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证明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由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28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得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⊥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,isEnd"/>
              </a:rPr>
              <a:t> 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             </a:t>
            </a:r>
            <a:r>
              <a:rPr lang="zh-CN" altLang="zh-CN" sz="2800" b="1" i="0" u="none">
                <a:solidFill>
                  <a:srgbClr val="3D4263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Rt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2_8d74a,isEnd"/>
              </a:rPr>
              <a:t>直角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三角形两锐角互余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AC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BF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），</a:t>
            </a:r>
          </a:p>
          <a:p>
            <a:pPr eaLnBrk="1" latinLnBrk="0" hangingPunct="0">
              <a:lnSpc>
                <a:spcPct val="100000"/>
              </a:lnSpc>
            </a:pP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FB</a:t>
            </a:r>
            <a:r>
              <a:rPr lang="en-US" altLang="zh-CN" sz="28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＋</a:t>
            </a:r>
            <a:r>
              <a:rPr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            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90</a:t>
            </a:r>
            <a:r>
              <a:rPr lang="en-US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等量代换</a:t>
            </a:r>
            <a:r>
              <a:rPr lang="zh-CN" altLang="zh-CN" sz="28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en-US" altLang="zh-CN" sz="28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hangingPunct="0"/>
            <a:r>
              <a:rPr lang="zh-CN" altLang="en-US" sz="2800" b="1">
                <a:solidFill>
                  <a:srgbClr val="00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en-US" sz="28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∠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BO</a:t>
            </a:r>
            <a:r>
              <a:rPr lang="en-US" altLang="zh-CN" sz="28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C</a:t>
            </a:r>
            <a:r>
              <a:rPr lang="zh-CN" altLang="en-US" sz="2800" b="1">
                <a:solidFill>
                  <a:srgbClr val="000000"/>
                </a:solidFill>
                <a:latin typeface="宋体" pitchFamily="36"/>
                <a:ea typeface="宋体" pitchFamily="36"/>
              </a:rPr>
              <a:t>＝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90</a:t>
            </a:r>
            <a:r>
              <a:rPr lang="en-US" altLang="zh-CN" sz="2800" b="1">
                <a:solidFill>
                  <a:srgbClr val="000000"/>
                </a:solidFill>
                <a:latin typeface="宋体" pitchFamily="36"/>
                <a:ea typeface="宋体" pitchFamily="36"/>
                <a:sym typeface=",isEnd"/>
              </a:rPr>
              <a:t>°.</a:t>
            </a:r>
          </a:p>
          <a:p>
            <a:pPr hangingPunct="0"/>
            <a:r>
              <a:rPr lang="zh-CN" altLang="en-US" sz="2800" b="1" spc="375">
                <a:solidFill>
                  <a:srgbClr val="000000"/>
                </a:solidFill>
                <a:latin typeface="宋体" pitchFamily="36"/>
                <a:ea typeface="宋体" pitchFamily="36"/>
              </a:rPr>
              <a:t>∴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B</a:t>
            </a:r>
            <a:r>
              <a:rPr lang="en-US" altLang="zh-CN" sz="28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en-US" sz="2800" b="1">
                <a:solidFill>
                  <a:srgbClr val="000000"/>
                </a:solidFill>
                <a:latin typeface="宋体" pitchFamily="36"/>
                <a:ea typeface="宋体" pitchFamily="36"/>
              </a:rPr>
              <a:t>⊥</a:t>
            </a:r>
            <a:r>
              <a:rPr lang="zh-CN" altLang="en-US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</a:rPr>
              <a:t>                         </a:t>
            </a:r>
            <a:r>
              <a:rPr lang="zh-CN" altLang="en-US" sz="2800" spc="-100">
                <a:latin typeface="Times New Roman"/>
              </a:rPr>
              <a:t>⁠</a:t>
            </a:r>
            <a:r>
              <a:rPr lang="en-US" altLang="zh-CN" sz="2800" b="1">
                <a:solidFill>
                  <a:srgbClr val="000000"/>
                </a:solidFill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hangingPunct="0"/>
            <a:r>
              <a:rPr lang="zh-CN" altLang="en-US" sz="2800" b="1">
                <a:solidFill>
                  <a:srgbClr val="000000"/>
                </a:solidFill>
                <a:latin typeface="宋体" pitchFamily="36"/>
                <a:ea typeface="宋体" pitchFamily="36"/>
              </a:rPr>
              <a:t>∴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平行四边</a:t>
            </a:r>
            <a:r>
              <a:rPr lang="zh-CN" altLang="en-US" sz="2800" b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形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ABC</a:t>
            </a:r>
            <a:r>
              <a:rPr lang="en-US" altLang="zh-CN" sz="2800" b="1" i="1" spc="375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D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2800" b="1">
                <a:solidFill>
                  <a:srgbClr val="000000"/>
                </a:solidFill>
                <a:latin typeface="宋体" pitchFamily="36"/>
                <a:ea typeface="宋体" pitchFamily="36"/>
                <a:sym typeface=",isEnd"/>
              </a:rPr>
              <a:t>.</a:t>
            </a:r>
          </a:p>
          <a:p>
            <a:pPr eaLnBrk="1" latinLnBrk="0" hangingPunct="0">
              <a:lnSpc>
                <a:spcPct val="100000"/>
              </a:lnSpc>
            </a:pPr>
            <a:endParaRPr lang="en-US" altLang="zh-CN" sz="2800" b="1" i="0" u="none">
              <a:solidFill>
                <a:srgbClr val="000000"/>
              </a:solidFill>
              <a:effectLst/>
              <a:latin typeface="宋体" pitchFamily="36"/>
              <a:ea typeface="宋体" pitchFamily="36"/>
              <a:sym typeface=",isEnd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37B8C76-4186-38BC-8230-86B4A2F33AE5}"/>
              </a:ext>
            </a:extLst>
          </p:cNvPr>
          <p:cNvSpPr txBox="1"/>
          <p:nvPr/>
        </p:nvSpPr>
        <p:spPr>
          <a:xfrm>
            <a:off x="5128471" y="2680333"/>
            <a:ext cx="29328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黑体" pitchFamily="36"/>
              </a:rPr>
              <a:t>垂直的定义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D29C8C6-36EE-B460-C122-EC6B13F36A23}"/>
              </a:ext>
            </a:extLst>
          </p:cNvPr>
          <p:cNvSpPr txBox="1"/>
          <p:nvPr/>
        </p:nvSpPr>
        <p:spPr>
          <a:xfrm>
            <a:off x="5883023" y="3068975"/>
            <a:ext cx="2107311" cy="64225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r>
              <a:rPr kumimoji="0" lang="en-US" altLang="zh-CN" sz="28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∠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BF</a:t>
            </a:r>
            <a:r>
              <a:rPr kumimoji="0" lang="en-US" altLang="zh-CN" sz="28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E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912F8A6-8B87-1C9A-1C40-F7D6C2362BC4}"/>
              </a:ext>
            </a:extLst>
          </p:cNvPr>
          <p:cNvSpPr txBox="1"/>
          <p:nvPr/>
        </p:nvSpPr>
        <p:spPr>
          <a:xfrm>
            <a:off x="3268639" y="4396061"/>
            <a:ext cx="2107311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2800" b="1" i="0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36"/>
                <a:ea typeface="宋体" pitchFamily="36"/>
              </a:rPr>
              <a:t>∠</a:t>
            </a: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AC</a:t>
            </a:r>
            <a:r>
              <a:rPr kumimoji="0" lang="en-US" altLang="zh-CN" sz="28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B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7F11CFC-EC59-066C-A901-7FDD5FC7FC32}"/>
              </a:ext>
            </a:extLst>
          </p:cNvPr>
          <p:cNvSpPr txBox="1"/>
          <p:nvPr/>
        </p:nvSpPr>
        <p:spPr>
          <a:xfrm>
            <a:off x="2604227" y="5229125"/>
            <a:ext cx="1296099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A</a:t>
            </a:r>
            <a:r>
              <a:rPr kumimoji="0" lang="en-US" altLang="zh-CN" sz="2800" b="1" i="1" strike="noStrike" kern="1200" cap="none" spc="375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C</a:t>
            </a: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36"/>
                <a:ea typeface="宋体" pitchFamily="36"/>
              </a:rPr>
              <a:t>　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5" name="yt_shape_10695"/>
          <p:cNvSpPr txBox="1"/>
          <p:nvPr/>
        </p:nvSpPr>
        <p:spPr>
          <a:xfrm>
            <a:off x="540000" y="950608"/>
            <a:ext cx="474809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判定菱形的基本思路</a:t>
            </a:r>
          </a:p>
        </p:txBody>
      </p:sp>
      <p:graphicFrame>
        <p:nvGraphicFramePr>
          <p:cNvPr id="10696" name="yt_table_10696" title="H_302.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83466"/>
              </p:ext>
            </p:extLst>
          </p:nvPr>
        </p:nvGraphicFramePr>
        <p:xfrm>
          <a:off x="540000" y="1707758"/>
          <a:ext cx="11111999" cy="38404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33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78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前提条件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黑体" pitchFamily="36"/>
                        </a:rPr>
                        <a:t>思路方法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 rowSpan="3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四边形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证明四边相等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先证平行四边形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再证一组邻边相等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先证平行四边形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，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再证对角线互相垂直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 row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平行四边形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证明一组邻边相等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楷体" pitchFamily="36"/>
                        </a:rPr>
                        <a:t>证明对角线互相垂直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9" name="yt_shape_10699"/>
          <p:cNvSpPr txBox="1"/>
          <p:nvPr/>
        </p:nvSpPr>
        <p:spPr>
          <a:xfrm>
            <a:off x="6095968" y="996860"/>
            <a:ext cx="6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 eaLnBrk="1" latinLnBrk="0" hangingPunct="0">
              <a:lnSpc>
                <a:spcPct val="100000"/>
              </a:lnSpc>
            </a:pPr>
            <a:endParaRPr/>
          </a:p>
        </p:txBody>
      </p:sp>
      <p:sp>
        <p:nvSpPr>
          <p:cNvPr id="10700" name="yt_shape_10700"/>
          <p:cNvSpPr txBox="1"/>
          <p:nvPr/>
        </p:nvSpPr>
        <p:spPr>
          <a:xfrm>
            <a:off x="540000" y="1324647"/>
            <a:ext cx="5674630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题型一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黑体" pitchFamily="36"/>
              </a:rPr>
              <a:t>利用定义判定菱形 </a:t>
            </a:r>
          </a:p>
        </p:txBody>
      </p:sp>
      <p:sp>
        <p:nvSpPr>
          <p:cNvPr id="10701" name="yt_shape_10701"/>
          <p:cNvSpPr txBox="1"/>
          <p:nvPr/>
        </p:nvSpPr>
        <p:spPr>
          <a:xfrm>
            <a:off x="540119" y="1929433"/>
            <a:ext cx="11492915" cy="166199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Times New Roman" pitchFamily="36"/>
                <a:sym typeface="Finished"/>
              </a:rPr>
              <a:t> </a:t>
            </a:r>
            <a:r>
              <a:rPr lang="en-US" altLang="zh-CN" sz="3600" b="0" i="0" u="none">
                <a:solidFill>
                  <a:srgbClr val="1EE3CF"/>
                </a:solidFill>
                <a:effectLst/>
                <a:latin typeface="Times New Roman" pitchFamily="36"/>
                <a:ea typeface="宋体" pitchFamily="36"/>
                <a:sym typeface=""/>
              </a:rPr>
              <a:t>     </a:t>
            </a:r>
            <a:r>
              <a:rPr lang="en-US" altLang="zh-CN" sz="200" b="0" i="0" u="none">
                <a:solidFill>
                  <a:srgbClr val="1EE3CF"/>
                </a:solidFill>
                <a:effectLst/>
                <a:latin typeface="Times New Roman" pitchFamily="2"/>
                <a:ea typeface="宋体" pitchFamily="2"/>
                <a:sym typeface="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已知四边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是平行四边形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45a3"/>
              </a:rPr>
              <a:t>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分别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上的点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并且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0bc98"/>
              </a:rPr>
              <a:t>＝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702" name="yt_image_107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3970" y="3642243"/>
            <a:ext cx="2483995" cy="170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yt_shape_1731295616040">
            <a:extLst>
              <a:ext uri="{FF2B5EF4-FFF2-40B4-BE49-F238E27FC236}">
                <a16:creationId xmlns:a16="http://schemas.microsoft.com/office/drawing/2014/main" id="{EFAFF32E-00B5-0FE4-2420-EAAD9A1388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" y="2024010"/>
            <a:ext cx="692342" cy="3594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4" name="yt_shape_10704"/>
          <p:cNvSpPr txBox="1"/>
          <p:nvPr/>
        </p:nvSpPr>
        <p:spPr>
          <a:xfrm>
            <a:off x="540000" y="1099139"/>
            <a:ext cx="7838684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证明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05" name="yt_shape_10705"/>
          <p:cNvSpPr txBox="1"/>
          <p:nvPr/>
        </p:nvSpPr>
        <p:spPr>
          <a:xfrm>
            <a:off x="540000" y="1703925"/>
            <a:ext cx="3008837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06" name="yt_shape_10706"/>
              <p:cNvSpPr txBox="1"/>
              <p:nvPr/>
            </p:nvSpPr>
            <p:spPr>
              <a:xfrm>
                <a:off x="540000" y="2122479"/>
                <a:ext cx="8491555" cy="176868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AE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𝑪𝑭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𝑨𝑬𝑫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𝑪𝑭𝑫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706" name="yt_shape_107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122479"/>
                <a:ext cx="8491555" cy="1768689"/>
              </a:xfrm>
              <a:prstGeom prst="rect">
                <a:avLst/>
              </a:prstGeom>
              <a:blipFill>
                <a:blip r:embed="rId2"/>
                <a:stretch>
                  <a:fillRect l="-2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08" name="yt_shape_10708"/>
          <p:cNvSpPr txBox="1"/>
          <p:nvPr/>
        </p:nvSpPr>
        <p:spPr>
          <a:xfrm>
            <a:off x="540000" y="3706589"/>
            <a:ext cx="718966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Cambria Math" pitchFamily="36"/>
                <a:ea typeface="Cambria Math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AE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≌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△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CF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S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A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），</a:t>
            </a:r>
          </a:p>
        </p:txBody>
      </p:sp>
      <p:sp>
        <p:nvSpPr>
          <p:cNvPr id="10709" name="yt_shape_10709"/>
          <p:cNvSpPr txBox="1"/>
          <p:nvPr/>
        </p:nvSpPr>
        <p:spPr>
          <a:xfrm>
            <a:off x="540000" y="4311375"/>
            <a:ext cx="2749151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</p:txBody>
      </p:sp>
      <p:sp>
        <p:nvSpPr>
          <p:cNvPr id="10710" name="yt_shape_10710"/>
          <p:cNvSpPr txBox="1"/>
          <p:nvPr/>
        </p:nvSpPr>
        <p:spPr>
          <a:xfrm>
            <a:off x="540000" y="4916161"/>
            <a:ext cx="6912149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又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∵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是平行四边形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，</a:t>
            </a:r>
          </a:p>
        </p:txBody>
      </p:sp>
      <p:sp>
        <p:nvSpPr>
          <p:cNvPr id="10711" name="yt_shape_10711"/>
          <p:cNvSpPr txBox="1"/>
          <p:nvPr/>
        </p:nvSpPr>
        <p:spPr>
          <a:xfrm>
            <a:off x="540000" y="5520947"/>
            <a:ext cx="4828245" cy="553998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∴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四边</a:t>
            </a:r>
            <a:r>
              <a:rPr lang="zh-CN" altLang="zh-CN" sz="3000" b="1" i="0" u="none" spc="375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形</a:t>
            </a:r>
            <a:r>
              <a:rPr lang="en-US" altLang="zh-CN" sz="3000" b="1" i="1" u="none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000" b="1" i="1" u="none" spc="375">
                <a:solidFill>
                  <a:srgbClr val="FF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000" b="1" i="0" u="none">
                <a:solidFill>
                  <a:srgbClr val="FF0000"/>
                </a:solidFill>
                <a:effectLst/>
                <a:latin typeface="Times New Roman" pitchFamily="36"/>
                <a:ea typeface="黑体" pitchFamily="36"/>
              </a:rPr>
              <a:t>是菱形</a:t>
            </a:r>
            <a:r>
              <a:rPr lang="en-US" altLang="zh-CN" sz="3000" b="1" i="0" u="none">
                <a:solidFill>
                  <a:srgbClr val="FF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p:pic>
        <p:nvPicPr>
          <p:cNvPr id="10" name="yt_image_10702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4407" y="1508523"/>
            <a:ext cx="3005635" cy="206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04" grpId="0" build="allAtOnce"/>
      <p:bldP spid="10705" grpId="0" build="allAtOnce"/>
      <p:bldP spid="10706" grpId="0" build="allAtOnce"/>
      <p:bldP spid="10708" grpId="0" build="allAtOnce"/>
      <p:bldP spid="10709" grpId="0" build="allAtOnce"/>
      <p:bldP spid="10710" grpId="0" build="allAtOnce"/>
      <p:bldP spid="10711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4" name="yt_shape_10714"/>
          <p:cNvSpPr txBox="1"/>
          <p:nvPr/>
        </p:nvSpPr>
        <p:spPr>
          <a:xfrm>
            <a:off x="540119" y="1844728"/>
            <a:ext cx="11492915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要使平行四边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成为菱形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5_ebd32"/>
              </a:rPr>
              <a:t>需添加的条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件是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en-US" altLang="zh-CN" sz="36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　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</a:p>
        </p:txBody>
      </p:sp>
      <p:graphicFrame>
        <p:nvGraphicFramePr>
          <p:cNvPr id="10718" name="yt_table_10718_skip" title="H_172.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618219"/>
              </p:ext>
            </p:extLst>
          </p:nvPr>
        </p:nvGraphicFramePr>
        <p:xfrm>
          <a:off x="540085" y="3003512"/>
          <a:ext cx="4256088" cy="2194560"/>
        </p:xfrm>
        <a:graphic>
          <a:graphicData uri="http://schemas.openxmlformats.org/drawingml/2006/table">
            <a:tbl>
              <a:tblPr/>
              <a:tblGrid>
                <a:gridCol w="4256088">
                  <a:extLst>
                    <a:ext uri="{9D8B030D-6E8A-4147-A177-3AD203B41FA5}">
                      <a16:colId xmlns:a16="http://schemas.microsoft.com/office/drawing/2014/main" val="10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47619" indent="-647619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15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zh-CN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 spc="375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1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AB</a:t>
                      </a:r>
                      <a:r>
                        <a:rPr lang="en-US" altLang="zh-CN" sz="3600" b="1" i="1" u="none" spc="375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C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672380" indent="-672380" algn="l" eaLnBrk="1" fontAlgn="ctr" latinLnBrk="0" hangingPunct="0">
                        <a:lnSpc>
                          <a:spcPct val="100000"/>
                        </a:lnSpc>
                      </a:pP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D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.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 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∠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1</a:t>
                      </a:r>
                      <a:r>
                        <a:rPr lang="zh-CN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＝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Times New Roman" pitchFamily="36"/>
                          <a:ea typeface="宋体" pitchFamily="36"/>
                        </a:rPr>
                        <a:t>90</a:t>
                      </a:r>
                      <a:r>
                        <a:rPr lang="en-US" altLang="zh-CN" sz="3600" b="1" i="0" u="none">
                          <a:solidFill>
                            <a:srgbClr val="000000"/>
                          </a:solidFill>
                          <a:effectLst/>
                          <a:latin typeface="宋体" pitchFamily="36"/>
                          <a:ea typeface="宋体" pitchFamily="36"/>
                        </a:rPr>
                        <a:t>°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  <p:grpSp>
        <p:nvGrpSpPr>
          <p:cNvPr id="10715" name="yt_shape_10715_skip" title="H_163.9565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104070" y="2667688"/>
            <a:ext cx="2961775" cy="2082248"/>
            <a:chOff x="0" y="0"/>
            <a:chExt cx="2961775" cy="2082248"/>
          </a:xfrm>
        </p:grpSpPr>
        <p:pic>
          <p:nvPicPr>
            <p:cNvPr id="2" name="yt_image_10715">
              <a:extLst>
                <a:ext uri="">
                  <a16:creationId xmlns="" xmlns:a16="http://schemas.microsoft.com/office/drawing/2014/main" xmlns:p14="http://schemas.microsoft.com/office/powerpoint/2010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961775" cy="149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17" name="yt_shape_10717" descr="{&quot;rangeId&quot;:0,&quot;IgnoreLineSpacing&quot;:1}"/>
            <p:cNvSpPr txBox="1"/>
            <p:nvPr/>
          </p:nvSpPr>
          <p:spPr>
            <a:xfrm>
              <a:off x="452415" y="1528250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（第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1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题）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3E39BC3-6730-CBCA-8DCA-2B6749BD4D04}"/>
              </a:ext>
            </a:extLst>
          </p:cNvPr>
          <p:cNvSpPr txBox="1"/>
          <p:nvPr/>
        </p:nvSpPr>
        <p:spPr>
          <a:xfrm>
            <a:off x="2285258" y="2346562"/>
            <a:ext cx="484886" cy="64225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kumimoji="0" lang="en-US" altLang="zh-CN" sz="36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6"/>
                <a:ea typeface="宋体" pitchFamily="36"/>
                <a:cs typeface="+mn-cs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yt_image_10712" title="H_37.12496">
            <a:extLst>
              <a:ext uri="">
                <a16:creationId xmlns="" xmlns:a16="http://schemas.microsoft.com/office/drawing/2014/main" xmlns:mc="http://schemas.openxmlformats.org/markup-compatibility/2006" xmlns:a14="http://schemas.microsoft.com/office/drawing/2010/main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1268850"/>
            <a:ext cx="1653947" cy="47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0" name="yt_shape_10720"/>
          <p:cNvSpPr txBox="1"/>
          <p:nvPr/>
        </p:nvSpPr>
        <p:spPr>
          <a:xfrm>
            <a:off x="540119" y="980830"/>
            <a:ext cx="11492915" cy="27699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 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2024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Times New Roman" pitchFamily="36"/>
              </a:rPr>
              <a:t>·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楷体" pitchFamily="36"/>
              </a:rPr>
              <a:t>重庆育才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如图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在四边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中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  <a:sym typeface="_⨹_1_aac38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∥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对角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线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、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f6260"/>
              </a:rPr>
              <a:t>且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平分</a:t>
            </a:r>
            <a:r>
              <a:rPr lang="en-US" altLang="zh-CN" sz="3600" b="1" i="0" u="none" spc="375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为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边的中点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结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O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连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5c66e"/>
              </a:rPr>
              <a:t>结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/>
            </a:r>
            <a:b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</a:b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E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交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B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于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点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F</a:t>
            </a:r>
            <a:r>
              <a:rPr lang="en-US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 </a:t>
            </a:r>
          </a:p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mtClean="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1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求证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：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四边</a:t>
            </a:r>
            <a:r>
              <a:rPr lang="zh-CN" altLang="zh-CN" sz="3600" b="1" i="0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形</a:t>
            </a:r>
            <a:r>
              <a:rPr lang="en-US" altLang="zh-CN" sz="3600" b="1" i="1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ABC</a:t>
            </a:r>
            <a:r>
              <a:rPr lang="en-US" altLang="zh-CN" sz="3600" b="1" i="1" u="none" spc="375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D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是菱形</a:t>
            </a:r>
            <a:r>
              <a:rPr lang="zh-CN" altLang="zh-CN" sz="3600" b="1" i="0" u="none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；</a:t>
            </a:r>
          </a:p>
        </p:txBody>
      </p:sp>
      <p:grpSp>
        <p:nvGrpSpPr>
          <p:cNvPr id="3" name="yt_shape_1072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96125" y="2996970"/>
            <a:ext cx="3296950" cy="2890285"/>
            <a:chOff x="0" y="0"/>
            <a:chExt cx="3296950" cy="2890285"/>
          </a:xfrm>
        </p:grpSpPr>
        <p:pic>
          <p:nvPicPr>
            <p:cNvPr id="4" name="yt_image_10724" descr="{&quot;rangeId&quot;:0,&quot;⚘_2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96950" cy="230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yt_shape_10726" descr="{&quot;rangeId&quot;:0,&quot;IgnoreLineSpacing&quot;:1}"/>
            <p:cNvSpPr txBox="1"/>
            <p:nvPr/>
          </p:nvSpPr>
          <p:spPr>
            <a:xfrm>
              <a:off x="1084316" y="23362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yt_shape_10722"/>
              <p:cNvSpPr txBox="1"/>
              <p:nvPr/>
            </p:nvSpPr>
            <p:spPr>
              <a:xfrm>
                <a:off x="540119" y="980830"/>
                <a:ext cx="10812246" cy="564667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证明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9f85a"/>
                  </a:rPr>
                  <a:t>＝</a:t>
                </a:r>
                <a:r>
                  <a:rPr lang="en-US" altLang="zh-CN" sz="3000" b="1" i="0" u="none" spc="375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在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和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中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12"/>
                    <a:ea typeface="宋体" pitchFamily="12"/>
                  </a:rPr>
                  <a:t>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30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72" charset="0"/>
                              </a:rPr>
                            </m:ctrlPr>
                          </m:eqArrPr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𝑨𝑩𝑶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𝑪𝑫𝑶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𝑶𝑩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𝑶𝑫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&amp;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𝑨𝑶𝑩</m:t>
                            </m:r>
                            <m: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＝</m:t>
                            </m:r>
                            <m:r>
                              <a:rPr lang="en-US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∠</m:t>
                            </m:r>
                            <m:r>
                              <a:rPr lang="en-US" altLang="zh-CN" sz="3000" b="1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72" charset="0"/>
                                <a:ea typeface="Cambria Math" panose="02040503050406030204" pitchFamily="72" charset="0"/>
                              </a:rPr>
                              <m:t>𝑪𝑶𝑫</m:t>
                            </m:r>
                            <m:r>
                              <m:rPr>
                                <m:nor/>
                              </m:rPr>
                              <a:rPr lang="zh-CN" altLang="zh-CN" sz="3000" b="1" i="0">
                                <a:solidFill>
                                  <a:srgbClr val="FF0000"/>
                                </a:solidFill>
                                <a:effectLst/>
                                <a:latin typeface="Times New Roman" panose="02040503050406030204" pitchFamily="72" charset="0"/>
                                <a:ea typeface="宋体" panose="02040503050406030204" pitchFamily="72" charset="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30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Cambria Math" pitchFamily="36"/>
                    <a:ea typeface="Cambria Math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≌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△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S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A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 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又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0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∥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0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2_437a6"/>
                  </a:rPr>
                  <a:t>是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  <a:sym typeface="_⨹_2_437a6"/>
                  </a:rPr>
                  <a:t>平</a:t>
                </a:r>
                <a:r>
                  <a:rPr lang="zh-CN" altLang="zh-CN" sz="30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行四边形</a:t>
                </a:r>
                <a:r>
                  <a:rPr lang="en-US" altLang="zh-CN" sz="30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.</a:t>
                </a:r>
              </a:p>
              <a:p>
                <a:pPr lvl="0" hangingPunct="0"/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∵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平分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CD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AD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，</a:t>
                </a:r>
              </a:p>
              <a:p>
                <a:pPr lvl="0" hangingPunct="0"/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∴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000" b="1" spc="375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000" b="1" i="1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000" b="1" i="1" spc="375">
                    <a:solidFill>
                      <a:srgbClr val="FF0000"/>
                    </a:solidFill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000" b="1">
                    <a:solidFill>
                      <a:srgbClr val="FF0000"/>
                    </a:solidFill>
                    <a:latin typeface="Times New Roman" pitchFamily="36"/>
                    <a:ea typeface="黑体" pitchFamily="36"/>
                  </a:rPr>
                  <a:t>是菱形</a:t>
                </a:r>
                <a:r>
                  <a:rPr lang="en-US" altLang="zh-CN" sz="3000" b="1">
                    <a:solidFill>
                      <a:srgbClr val="FF0000"/>
                    </a:solidFill>
                    <a:latin typeface="宋体" pitchFamily="36"/>
                    <a:ea typeface="宋体" pitchFamily="36"/>
                  </a:rPr>
                  <a:t>.</a:t>
                </a:r>
                <a:endParaRPr lang="zh-CN" altLang="en-US" sz="3000">
                  <a:solidFill>
                    <a:srgbClr val="FF0000"/>
                  </a:solidFill>
                </a:endParaRPr>
              </a:p>
              <a:p>
                <a:pPr algn="l" eaLnBrk="1" latinLnBrk="0" hangingPunct="0">
                  <a:lnSpc>
                    <a:spcPct val="100000"/>
                  </a:lnSpc>
                </a:pPr>
                <a:endParaRPr lang="en-US" altLang="zh-CN" sz="3000" b="1" i="0" u="none">
                  <a:solidFill>
                    <a:srgbClr val="FF0000"/>
                  </a:solidFill>
                  <a:effectLst/>
                  <a:latin typeface="宋体" pitchFamily="36"/>
                  <a:ea typeface="宋体" pitchFamily="36"/>
                </a:endParaRPr>
              </a:p>
            </p:txBody>
          </p:sp>
        </mc:Choice>
        <mc:Fallback xmlns="">
          <p:sp>
            <p:nvSpPr>
              <p:cNvPr id="2" name="yt_shape_107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980830"/>
                <a:ext cx="10812246" cy="5646674"/>
              </a:xfrm>
              <a:prstGeom prst="rect">
                <a:avLst/>
              </a:prstGeom>
              <a:blipFill>
                <a:blip r:embed="rId2"/>
                <a:stretch>
                  <a:fillRect l="-2200" t="-25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724" name="yt_shape_10724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8256150" y="1983857"/>
            <a:ext cx="3296950" cy="2890285"/>
            <a:chOff x="0" y="0"/>
            <a:chExt cx="3296950" cy="2890285"/>
          </a:xfrm>
        </p:grpSpPr>
        <p:pic>
          <p:nvPicPr>
            <p:cNvPr id="3" name="yt_image_10724" descr="{&quot;rangeId&quot;:0,&quot;⚘_2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96950" cy="230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26" name="yt_shape_10726" descr="{&quot;rangeId&quot;:0,&quot;IgnoreLineSpacing&quot;:1}"/>
            <p:cNvSpPr txBox="1"/>
            <p:nvPr/>
          </p:nvSpPr>
          <p:spPr>
            <a:xfrm>
              <a:off x="620002" y="23362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8" name="yt_shape_10728"/>
          <p:cNvSpPr txBox="1"/>
          <p:nvPr/>
        </p:nvSpPr>
        <p:spPr>
          <a:xfrm>
            <a:off x="540119" y="932267"/>
            <a:ext cx="11111999" cy="11079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 eaLnBrk="1" latinLnBrk="0" hangingPunct="0">
              <a:lnSpc>
                <a:spcPct val="100000"/>
              </a:lnSpc>
            </a:pP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（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）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若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AOE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28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CEB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＝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38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°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，</a:t>
            </a:r>
            <a:r>
              <a:rPr lang="zh-CN" altLang="zh-CN" sz="3600" b="1" i="0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求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∠</a:t>
            </a:r>
            <a:r>
              <a:rPr lang="en-US" altLang="zh-CN" sz="3600" b="1" i="1" u="none" spc="-20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CFB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  <a:sym typeface="_⨹_1_4f610"/>
              </a:rPr>
              <a:t>的</a:t>
            </a:r>
            <a:r>
              <a:rPr lang="zh-CN" altLang="zh-CN" sz="3600" b="1" i="0" u="none" spc="-200" smtClean="0">
                <a:solidFill>
                  <a:srgbClr val="000000"/>
                </a:solidFill>
                <a:effectLst/>
                <a:latin typeface="Times New Roman" pitchFamily="36"/>
                <a:ea typeface="宋体" pitchFamily="36"/>
              </a:rPr>
              <a:t>度数</a:t>
            </a:r>
            <a:r>
              <a:rPr lang="en-US" altLang="zh-CN" sz="3600" b="1" i="0" u="none" spc="-200">
                <a:solidFill>
                  <a:srgbClr val="000000"/>
                </a:solidFill>
                <a:effectLst/>
                <a:latin typeface="宋体" pitchFamily="36"/>
                <a:ea typeface="宋体" pitchFamily="36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yt_shape_10729"/>
              <p:cNvSpPr txBox="1"/>
              <p:nvPr/>
            </p:nvSpPr>
            <p:spPr>
              <a:xfrm>
                <a:off x="540119" y="1484865"/>
                <a:ext cx="10812246" cy="475233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解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：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由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（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）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可知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四边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形</a:t>
                </a:r>
                <a:r>
                  <a:rPr lang="en-US" altLang="zh-CN" sz="3600" b="1" i="1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ABC</a:t>
                </a:r>
                <a:r>
                  <a:rPr lang="en-US" altLang="zh-CN" sz="3600" b="1" i="1" u="none" spc="375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  <a:sym typeface="_⨹_1_3f30f"/>
                  </a:rPr>
                  <a:t>D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是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菱形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⊥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D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∵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点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为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边的中点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72" charset="0"/>
                          </a:rPr>
                        </m:ctrlPr>
                      </m:fPr>
                      <m:num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72" charset="0"/>
                            <a:ea typeface="Cambria Math" panose="02040503050406030204" pitchFamily="72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500" b="1" i="1">
                    <a:solidFill>
                      <a:srgbClr val="FF0000"/>
                    </a:solidFill>
                    <a:effectLst/>
                    <a:latin typeface="Times New Roman" panose="02040503050406030204" pitchFamily="72" charset="0"/>
                    <a:ea typeface="Cambria Math" panose="02040503050406030204" pitchFamily="72" charset="0"/>
                  </a:rPr>
                  <a:t> 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OA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AO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E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90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－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28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∴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CE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＋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AB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O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38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 smtClean="0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  <a:sym typeface="_⨹_1_6f89c"/>
                  </a:rPr>
                  <a:t>＋</a:t>
                </a:r>
                <a:r>
                  <a:rPr lang="en-US" altLang="zh-CN" sz="3600" b="1" i="0" u="none" smtClean="0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62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＝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，</a:t>
                </a:r>
              </a:p>
              <a:p>
                <a:pPr algn="l" eaLnBrk="1" latinLnBrk="0" hangingPunct="0">
                  <a:lnSpc>
                    <a:spcPct val="100000"/>
                  </a:lnSpc>
                </a:pP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即</a:t>
                </a:r>
                <a:r>
                  <a:rPr lang="en-US" altLang="zh-CN" sz="3600" b="1" i="0" u="none" spc="375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∠</a:t>
                </a:r>
                <a:r>
                  <a:rPr lang="en-US" altLang="zh-CN" sz="3600" b="1" i="1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CF</a:t>
                </a:r>
                <a:r>
                  <a:rPr lang="en-US" altLang="zh-CN" sz="3600" b="1" i="1" u="none" spc="375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B</a:t>
                </a:r>
                <a:r>
                  <a:rPr lang="zh-CN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黑体" pitchFamily="36"/>
                  </a:rPr>
                  <a:t>的度数为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Times New Roman" pitchFamily="36"/>
                    <a:ea typeface="宋体" pitchFamily="36"/>
                  </a:rPr>
                  <a:t>100</a:t>
                </a:r>
                <a:r>
                  <a:rPr lang="en-US" altLang="zh-CN" sz="3600" b="1" i="0" u="none">
                    <a:solidFill>
                      <a:srgbClr val="FF0000"/>
                    </a:solidFill>
                    <a:effectLst/>
                    <a:latin typeface="宋体" pitchFamily="36"/>
                    <a:ea typeface="宋体" pitchFamily="36"/>
                  </a:rPr>
                  <a:t>°.</a:t>
                </a:r>
              </a:p>
            </p:txBody>
          </p:sp>
        </mc:Choice>
        <mc:Fallback xmlns="">
          <p:sp>
            <p:nvSpPr>
              <p:cNvPr id="4" name="yt_shape_107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19" y="1484865"/>
                <a:ext cx="10812246" cy="4752330"/>
              </a:xfrm>
              <a:prstGeom prst="rect">
                <a:avLst/>
              </a:prstGeom>
              <a:blipFill>
                <a:blip r:embed="rId2"/>
                <a:stretch>
                  <a:fillRect l="-2594" t="-3466" r="-959" b="-33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731" name="yt_shape_10731">
            <a:extLst>
              <a:ext uri="{FF2B5EF4-FFF2-40B4-BE49-F238E27FC236}">
                <a16:creationId xmlns:a16="http://schemas.microsoft.com/office/drawing/2014/main" id="{249740F1-2B05-4C5A-B423-6F681AEFABC2}"/>
              </a:ext>
            </a:extLst>
          </p:cNvPr>
          <p:cNvGrpSpPr/>
          <p:nvPr/>
        </p:nvGrpSpPr>
        <p:grpSpPr>
          <a:xfrm>
            <a:off x="7824120" y="2132909"/>
            <a:ext cx="3296950" cy="2890285"/>
            <a:chOff x="0" y="0"/>
            <a:chExt cx="3296950" cy="2890285"/>
          </a:xfrm>
        </p:grpSpPr>
        <p:pic>
          <p:nvPicPr>
            <p:cNvPr id="5" name="yt_image_10731" descr="{&quot;rangeId&quot;:0,&quot;⚘_2&quot;:1}">
              <a:extLst>
                <a:ext uri="">
                  <a16:creationId xmlns="" xmlns:a16="http://schemas.microsoft.com/office/drawing/2014/main" xmlns:a14="http://schemas.microsoft.com/office/drawing/2010/main" xmlns:mc="http://schemas.openxmlformats.org/markup-compatibility/2006" id="{5351258F-BC95-41E6-9372-C2FE361B0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296950" cy="230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33" name="yt_shape_10733" descr="{&quot;rangeId&quot;:0,&quot;IgnoreLineSpacing&quot;:1}"/>
            <p:cNvSpPr txBox="1"/>
            <p:nvPr/>
          </p:nvSpPr>
          <p:spPr>
            <a:xfrm>
              <a:off x="620002" y="2336287"/>
              <a:ext cx="2083904" cy="553998"/>
            </a:xfrm>
            <a:prstGeom prst="rect">
              <a:avLst/>
            </a:prstGeom>
          </p:spPr>
          <p:txBody>
            <a:bodyPr vert="horz" wrap="none" lIns="0" tIns="0" rIns="0" bIns="0" rtlCol="0">
              <a:noAutofit/>
            </a:bodyPr>
            <a:lstStyle/>
            <a:p>
              <a:pPr algn="l" eaLnBrk="1" latinLnBrk="0" hangingPunct="0">
                <a:lnSpc>
                  <a:spcPct val="100000"/>
                </a:lnSpc>
              </a:pP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（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第</a:t>
              </a:r>
              <a:r>
                <a:rPr lang="en-US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宋体" pitchFamily="36"/>
                </a:rPr>
                <a:t>2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Times New Roman" pitchFamily="36"/>
                  <a:ea typeface="楷体" pitchFamily="36"/>
                </a:rPr>
                <a:t>题</a:t>
              </a:r>
              <a:r>
                <a:rPr lang="zh-CN" altLang="zh-CN" sz="3600" b="1" i="0" u="none">
                  <a:solidFill>
                    <a:srgbClr val="000000"/>
                  </a:solidFill>
                  <a:effectLst/>
                  <a:latin typeface="宋体" pitchFamily="36"/>
                  <a:ea typeface="宋体" pitchFamily="36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45</TotalTime>
  <Words>991</Words>
  <Application>Microsoft Office PowerPoint</Application>
  <PresentationFormat>宽屏</PresentationFormat>
  <Paragraphs>145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64" baseType="lpstr">
      <vt:lpstr>,isEnd</vt:lpstr>
      <vt:lpstr>_⨹_1_0bc98</vt:lpstr>
      <vt:lpstr>_⨹_1_22e8b</vt:lpstr>
      <vt:lpstr>_⨹_1_23858</vt:lpstr>
      <vt:lpstr>_⨹_1_27813,isEnd</vt:lpstr>
      <vt:lpstr>_⨹_1_2d215,isEnd</vt:lpstr>
      <vt:lpstr>_⨹_1_3efe1</vt:lpstr>
      <vt:lpstr>_⨹_1_3f30f</vt:lpstr>
      <vt:lpstr>_⨹_1_445a3</vt:lpstr>
      <vt:lpstr>_⨹_1_4f610</vt:lpstr>
      <vt:lpstr>_⨹_1_53820</vt:lpstr>
      <vt:lpstr>_⨹_1_5c66e</vt:lpstr>
      <vt:lpstr>_⨹_1_6f89c</vt:lpstr>
      <vt:lpstr>_⨹_1_9a8d3</vt:lpstr>
      <vt:lpstr>_⨹_1_9f85a</vt:lpstr>
      <vt:lpstr>_⨹_1_a2b81</vt:lpstr>
      <vt:lpstr>_⨹_1_aa4eb</vt:lpstr>
      <vt:lpstr>_⨹_1_aac38</vt:lpstr>
      <vt:lpstr>_⨹_1_ded1e</vt:lpstr>
      <vt:lpstr>_⨹_1_f6260</vt:lpstr>
      <vt:lpstr>_⨹_2_437a6</vt:lpstr>
      <vt:lpstr>_⨹_2_7dc10</vt:lpstr>
      <vt:lpstr>_⨹_2_8d74a,isEnd</vt:lpstr>
      <vt:lpstr>_⨹_2_a72f9</vt:lpstr>
      <vt:lpstr>_⨹_5_10820</vt:lpstr>
      <vt:lpstr>_⨹_5_ebd32</vt:lpstr>
      <vt:lpstr>_⨹_6_642a7</vt:lpstr>
      <vt:lpstr>_⨹_7_49c41,isEnd</vt:lpstr>
      <vt:lpstr>_⨹_8_7a271</vt:lpstr>
      <vt:lpstr>_⨹_9_a691c,isEnd</vt:lpstr>
      <vt:lpstr>Finished</vt:lpstr>
      <vt:lpstr>等线</vt:lpstr>
      <vt:lpstr>等线 Light</vt:lpstr>
      <vt:lpstr>黑体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keywords/>
  <dc:description/>
  <cp:lastModifiedBy>Administrator</cp:lastModifiedBy>
  <cp:revision>18</cp:revision>
  <dcterms:created xsi:type="dcterms:W3CDTF">2024-11-11T03:24:32Z</dcterms:created>
  <dcterms:modified xsi:type="dcterms:W3CDTF">2024-11-24T02:43:01Z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